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3" r:id="rId10"/>
  </p:sldIdLst>
  <p:sldSz cx="14630400" cy="8229600"/>
  <p:notesSz cx="8229600" cy="14630400"/>
  <p:embeddedFontLst>
    <p:embeddedFont>
      <p:font typeface="Prompt" panose="00000800000000000000" pitchFamily="34" charset="0"/>
      <p:bold r:id="rId14"/>
    </p:embeddedFont>
    <p:embeddedFont>
      <p:font typeface="Prompt" panose="00000800000000000000" pitchFamily="34" charset="-122"/>
      <p:bold r:id="rId15"/>
    </p:embeddedFont>
    <p:embeddedFont>
      <p:font typeface="Prompt" panose="00000800000000000000" pitchFamily="34" charset="-120"/>
      <p:bold r:id="rId16"/>
    </p:embeddedFont>
    <p:embeddedFont>
      <p:font typeface="Mukta" panose="020B0000000000000000" pitchFamily="34" charset="0"/>
      <p:bold r:id="rId17"/>
    </p:embeddedFont>
    <p:embeddedFont>
      <p:font typeface="Mukta" panose="020B0000000000000000" pitchFamily="34" charset="-122"/>
      <p:bold r:id="rId18"/>
    </p:embeddedFont>
    <p:embeddedFont>
      <p:font typeface="Mukta" panose="020B0000000000000000" pitchFamily="34" charset="-120"/>
      <p:bold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font" Target="fonts/font10.fntdata"/><Relationship Id="rId22" Type="http://schemas.openxmlformats.org/officeDocument/2006/relationships/font" Target="fonts/font9.fntdata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73257" y="1505823"/>
            <a:ext cx="7415927" cy="9463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7450"/>
              </a:lnSpc>
              <a:buNone/>
            </a:pPr>
            <a:r>
              <a:rPr lang="en-US" sz="595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Caminho da Roça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973257" y="2822416"/>
            <a:ext cx="7415927" cy="11851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Caminho da Roça conecta produtores rurais diretamente com consumidores finais, criando um mercado online que valoriza a produção local e garante produtos frescos e de qualidade.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2616200" y="5788025"/>
            <a:ext cx="2183765" cy="4318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pt-BR" altLang="en-US" sz="2400" b="1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Fabrício </a:t>
            </a:r>
            <a:r>
              <a:rPr lang="en-US" sz="2400" b="1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Tolotti</a:t>
            </a:r>
            <a:endParaRPr lang="en-US" sz="2400" dirty="0"/>
          </a:p>
        </p:txBody>
      </p:sp>
      <p:sp>
        <p:nvSpPr>
          <p:cNvPr id="10" name="Text 3"/>
          <p:cNvSpPr/>
          <p:nvPr/>
        </p:nvSpPr>
        <p:spPr>
          <a:xfrm>
            <a:off x="2677795" y="6958330"/>
            <a:ext cx="2183765" cy="43180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3400"/>
              </a:lnSpc>
              <a:buNone/>
            </a:pPr>
            <a:r>
              <a:rPr lang="pt-BR" sz="2400" b="1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Gabriel Périco</a:t>
            </a:r>
            <a:endParaRPr lang="pt-BR" sz="2400" dirty="0"/>
          </a:p>
        </p:txBody>
      </p:sp>
      <p:sp>
        <p:nvSpPr>
          <p:cNvPr id="14" name="Text 3"/>
          <p:cNvSpPr/>
          <p:nvPr/>
        </p:nvSpPr>
        <p:spPr>
          <a:xfrm>
            <a:off x="5692775" y="5788025"/>
            <a:ext cx="2183765" cy="43180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3400"/>
              </a:lnSpc>
              <a:buNone/>
            </a:pPr>
            <a:r>
              <a:rPr lang="pt-BR" sz="2400" b="1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João Paludo</a:t>
            </a:r>
            <a:endParaRPr lang="pt-BR" sz="2400" dirty="0"/>
          </a:p>
        </p:txBody>
      </p:sp>
      <p:sp>
        <p:nvSpPr>
          <p:cNvPr id="16" name="Text 3"/>
          <p:cNvSpPr/>
          <p:nvPr/>
        </p:nvSpPr>
        <p:spPr>
          <a:xfrm>
            <a:off x="5692775" y="6984365"/>
            <a:ext cx="2183765" cy="43180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3400"/>
              </a:lnSpc>
              <a:buNone/>
            </a:pPr>
            <a:r>
              <a:rPr lang="pt-BR" sz="2400" b="1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Luiz Dall Bello</a:t>
            </a:r>
            <a:endParaRPr lang="pt-BR" sz="2400" dirty="0"/>
          </a:p>
        </p:txBody>
      </p:sp>
      <p:pic>
        <p:nvPicPr>
          <p:cNvPr id="19" name="Imagem 18"/>
          <p:cNvPicPr/>
          <p:nvPr/>
        </p:nvPicPr>
        <p:blipFill>
          <a:blip r:embed="rId2"/>
          <a:stretch>
            <a:fillRect/>
          </a:stretch>
        </p:blipFill>
        <p:spPr>
          <a:xfrm>
            <a:off x="4992370" y="6927850"/>
            <a:ext cx="570230" cy="544830"/>
          </a:xfrm>
          <a:prstGeom prst="rect">
            <a:avLst/>
          </a:prstGeom>
        </p:spPr>
      </p:pic>
      <p:pic>
        <p:nvPicPr>
          <p:cNvPr id="20" name="Imagem 19"/>
          <p:cNvPicPr/>
          <p:nvPr/>
        </p:nvPicPr>
        <p:blipFill>
          <a:blip r:embed="rId3"/>
          <a:stretch>
            <a:fillRect/>
          </a:stretch>
        </p:blipFill>
        <p:spPr>
          <a:xfrm>
            <a:off x="4990465" y="5731510"/>
            <a:ext cx="572135" cy="544830"/>
          </a:xfrm>
          <a:prstGeom prst="rect">
            <a:avLst/>
          </a:prstGeom>
        </p:spPr>
      </p:pic>
      <p:pic>
        <p:nvPicPr>
          <p:cNvPr id="21" name="Imagem 20"/>
          <p:cNvPicPr/>
          <p:nvPr/>
        </p:nvPicPr>
        <p:blipFill>
          <a:blip r:embed="rId4"/>
          <a:stretch>
            <a:fillRect/>
          </a:stretch>
        </p:blipFill>
        <p:spPr>
          <a:xfrm>
            <a:off x="1976755" y="6927850"/>
            <a:ext cx="570230" cy="544195"/>
          </a:xfrm>
          <a:prstGeom prst="rect">
            <a:avLst/>
          </a:prstGeom>
        </p:spPr>
      </p:pic>
      <p:pic>
        <p:nvPicPr>
          <p:cNvPr id="22" name="Imagem 21"/>
          <p:cNvPicPr/>
          <p:nvPr/>
        </p:nvPicPr>
        <p:blipFill>
          <a:blip r:embed="rId5"/>
          <a:stretch>
            <a:fillRect/>
          </a:stretch>
        </p:blipFill>
        <p:spPr>
          <a:xfrm>
            <a:off x="1974215" y="5731510"/>
            <a:ext cx="572770" cy="5448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61361"/>
            <a:ext cx="5486400" cy="6858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Problema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540913"/>
            <a:ext cx="12902327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O consumidor busca produtos frescos e de qualidade, mas enfrenta dificuldades em encontrar opções provenientes de produtores locais.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608665"/>
            <a:ext cx="12902327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O produtor rural encontra desafios para alcançar o mercado consumidor final, com custos elevados de logística e pouca visibilidade.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97337" y="5151834"/>
            <a:ext cx="3091101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Falta de Acessibilidade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97337" y="5741551"/>
            <a:ext cx="3898821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Dificuldade em encontrar produtos de produtores locais.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5105995" y="5151834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Baixa Lucratividade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105995" y="5741551"/>
            <a:ext cx="3898821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Custos elevados de intermediários e logística.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9614535" y="5151755"/>
            <a:ext cx="4621530" cy="6858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Desconhecimento do Consumidor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9614654" y="5741551"/>
            <a:ext cx="3898821" cy="7900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Falta de acesso a informações sobre a origem dos produtos.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866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257" y="3027482"/>
            <a:ext cx="4598432" cy="5747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Ideia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724257" y="3809722"/>
            <a:ext cx="13181886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Caminho da Roça é uma plataforma digital que conecta produtores rurais a consumidores finais.</a:t>
            </a:r>
            <a:endParaRPr lang="en-US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23622" y="4420473"/>
            <a:ext cx="13181886" cy="6619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A plataforma permite que os produtores divulguem seus produtos e que os consumidores encontrem produtos frescos e de qualidade diretamente dos produtores.</a:t>
            </a:r>
            <a:endParaRPr lang="en-US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24257" y="5734050"/>
            <a:ext cx="465534" cy="465534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05351" y="5828824"/>
            <a:ext cx="103227" cy="2758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396722" y="5734050"/>
            <a:ext cx="2299216" cy="2872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Marketplace Online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1396722" y="6145411"/>
            <a:ext cx="5815013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Plataforma digital que conecta produtores e consumidores.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418665" y="5734050"/>
            <a:ext cx="465534" cy="465534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70708" y="5828824"/>
            <a:ext cx="161330" cy="2758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2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8091130" y="5734050"/>
            <a:ext cx="2299216" cy="2872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Entrega Direta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8091130" y="6145411"/>
            <a:ext cx="5815013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Possibilidade de entrega direta do produtor ao consumidor.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4257" y="6916103"/>
            <a:ext cx="465534" cy="465534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77014" y="7010876"/>
            <a:ext cx="160020" cy="2758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3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1396722" y="6916103"/>
            <a:ext cx="2299216" cy="2872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Transparência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1396722" y="7327463"/>
            <a:ext cx="5815013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Informações sobre o produtor e o processo de produção.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7418665" y="6916103"/>
            <a:ext cx="465534" cy="465534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567374" y="7010876"/>
            <a:ext cx="167997" cy="2758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4</a:t>
            </a:r>
            <a:endParaRPr lang="en-US" sz="2150" dirty="0"/>
          </a:p>
        </p:txBody>
      </p:sp>
      <p:sp>
        <p:nvSpPr>
          <p:cNvPr id="20" name="Text 17"/>
          <p:cNvSpPr/>
          <p:nvPr/>
        </p:nvSpPr>
        <p:spPr>
          <a:xfrm>
            <a:off x="8091130" y="6916103"/>
            <a:ext cx="2299216" cy="2872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Pagamento Seguro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8091130" y="7327463"/>
            <a:ext cx="5815013" cy="3309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Sistema de pagamento online confiável e seguro.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130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987" y="2365970"/>
            <a:ext cx="3756422" cy="4694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650"/>
              </a:lnSpc>
              <a:buNone/>
            </a:pPr>
            <a:r>
              <a:rPr lang="en-US" sz="295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Justificativa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591622" y="3088283"/>
            <a:ext cx="13447157" cy="2705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Caminho da Roça oferece uma solução para os desafios enfrentados por produtores e consumidores.</a:t>
            </a:r>
            <a:endParaRPr lang="en-US" sz="1600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91820" y="3460115"/>
            <a:ext cx="13447395" cy="6610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A plataforma oferece um canal direto de comunicação e venda, permitindo que os produtores alcancem novos clientes e que os consumidores encontrem produtos frescos e de qualidade.</a:t>
            </a:r>
            <a:endParaRPr lang="en-US" sz="1600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591622" y="5993368"/>
            <a:ext cx="13447157" cy="22860"/>
          </a:xfrm>
          <a:prstGeom prst="roundRect">
            <a:avLst>
              <a:gd name="adj" fmla="val 310573"/>
            </a:avLst>
          </a:prstGeom>
          <a:solidFill>
            <a:srgbClr val="6D4562"/>
          </a:solidFill>
        </p:spPr>
      </p:sp>
      <p:sp>
        <p:nvSpPr>
          <p:cNvPr id="7" name="Shape 4"/>
          <p:cNvSpPr/>
          <p:nvPr/>
        </p:nvSpPr>
        <p:spPr>
          <a:xfrm>
            <a:off x="3899654" y="5401747"/>
            <a:ext cx="22860" cy="591622"/>
          </a:xfrm>
          <a:prstGeom prst="roundRect">
            <a:avLst>
              <a:gd name="adj" fmla="val 310573"/>
            </a:avLst>
          </a:prstGeom>
          <a:solidFill>
            <a:srgbClr val="6D4562"/>
          </a:solidFill>
        </p:spPr>
      </p:sp>
      <p:sp>
        <p:nvSpPr>
          <p:cNvPr id="8" name="Shape 5"/>
          <p:cNvSpPr/>
          <p:nvPr/>
        </p:nvSpPr>
        <p:spPr>
          <a:xfrm>
            <a:off x="3720941" y="5803225"/>
            <a:ext cx="380286" cy="380286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3868936" y="5880616"/>
            <a:ext cx="84296" cy="2253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972038" y="4355663"/>
            <a:ext cx="1878211" cy="2347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Aumento da Renda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760571" y="4691777"/>
            <a:ext cx="6301145" cy="5410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Os produtores podem aumentar sua renda, eliminando intermediários e vendendo seus produtos diretamente ao consumidor.</a:t>
            </a:r>
            <a:endParaRPr lang="en-US" sz="1600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303651" y="5993368"/>
            <a:ext cx="22860" cy="591622"/>
          </a:xfrm>
          <a:prstGeom prst="roundRect">
            <a:avLst>
              <a:gd name="adj" fmla="val 310573"/>
            </a:avLst>
          </a:prstGeom>
          <a:solidFill>
            <a:srgbClr val="6D4562"/>
          </a:solidFill>
        </p:spPr>
      </p:sp>
      <p:sp>
        <p:nvSpPr>
          <p:cNvPr id="13" name="Shape 10"/>
          <p:cNvSpPr/>
          <p:nvPr/>
        </p:nvSpPr>
        <p:spPr>
          <a:xfrm>
            <a:off x="7124938" y="5803225"/>
            <a:ext cx="380286" cy="380286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49120" y="5880616"/>
            <a:ext cx="131802" cy="2253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2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376035" y="6753939"/>
            <a:ext cx="1878211" cy="2347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Melhor Qualidade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4164568" y="7090053"/>
            <a:ext cx="6301145" cy="5410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O consumidor tem acesso a produtos frescos e de qualidade, com informações sobre a origem e o processo de produção.</a:t>
            </a:r>
            <a:endParaRPr lang="en-US" sz="1600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10707767" y="5401747"/>
            <a:ext cx="22860" cy="591622"/>
          </a:xfrm>
          <a:prstGeom prst="roundRect">
            <a:avLst>
              <a:gd name="adj" fmla="val 310573"/>
            </a:avLst>
          </a:prstGeom>
          <a:solidFill>
            <a:srgbClr val="6D4562"/>
          </a:solidFill>
        </p:spPr>
      </p:sp>
      <p:sp>
        <p:nvSpPr>
          <p:cNvPr id="18" name="Shape 15"/>
          <p:cNvSpPr/>
          <p:nvPr/>
        </p:nvSpPr>
        <p:spPr>
          <a:xfrm>
            <a:off x="10529054" y="5803225"/>
            <a:ext cx="380286" cy="380286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653832" y="5880616"/>
            <a:ext cx="130731" cy="2253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9780032" y="4355663"/>
            <a:ext cx="1878211" cy="2347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Sustentabilidade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7568565" y="4691777"/>
            <a:ext cx="6301264" cy="5410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O sistema de entrega direta reduz o impacto ambiental, diminuindo o transporte de alimentos e incentivando a produção local.</a:t>
            </a:r>
            <a:endParaRPr lang="en-US" sz="1600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5080"/>
            <a:ext cx="14630400" cy="2618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306" y="3004542"/>
            <a:ext cx="4655939" cy="5819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Proposta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740926" y="3950256"/>
            <a:ext cx="13163788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O aplicativo Caminho da Roça oferece uma experiência fácil e intuitiva para produtores e consumidores.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40926" y="4521160"/>
            <a:ext cx="13163788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O aplicativo permite que os produtores cadastrem seus produtos, definam preços, e gerenciem seus pedidos.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33306" y="5233035"/>
            <a:ext cx="13163788" cy="2422208"/>
          </a:xfrm>
          <a:prstGeom prst="roundRect">
            <a:avLst>
              <a:gd name="adj" fmla="val 363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40926" y="5240655"/>
            <a:ext cx="13148548" cy="601742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8" name="Text 5"/>
          <p:cNvSpPr/>
          <p:nvPr/>
        </p:nvSpPr>
        <p:spPr>
          <a:xfrm>
            <a:off x="950357" y="5373886"/>
            <a:ext cx="6151602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b="1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Funcionalidades do Produtor</a:t>
            </a:r>
            <a:endParaRPr lang="en-US" b="1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28441" y="5373886"/>
            <a:ext cx="6151602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Funcionalidades do Consumidor</a:t>
            </a:r>
            <a:endParaRPr lang="en-US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40926" y="5842397"/>
            <a:ext cx="13148548" cy="601742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1" name="Text 8"/>
          <p:cNvSpPr/>
          <p:nvPr/>
        </p:nvSpPr>
        <p:spPr>
          <a:xfrm>
            <a:off x="950357" y="5975628"/>
            <a:ext cx="6151602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Cadastro de produtos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528441" y="5975628"/>
            <a:ext cx="6151602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Busca por produtos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40926" y="6444139"/>
            <a:ext cx="13148548" cy="601742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4" name="Text 11"/>
          <p:cNvSpPr/>
          <p:nvPr/>
        </p:nvSpPr>
        <p:spPr>
          <a:xfrm>
            <a:off x="950357" y="6577370"/>
            <a:ext cx="6151602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Gerenciamento de pedidos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528441" y="6577370"/>
            <a:ext cx="6151602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Rastreamento de pedidos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40926" y="7045881"/>
            <a:ext cx="13148548" cy="601742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7" name="Text 14"/>
          <p:cNvSpPr/>
          <p:nvPr/>
        </p:nvSpPr>
        <p:spPr>
          <a:xfrm>
            <a:off x="950357" y="7179112"/>
            <a:ext cx="6151602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Comunicação com clientes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528441" y="7179112"/>
            <a:ext cx="6151602" cy="3352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Avaliação de produtos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8995" y="1016079"/>
            <a:ext cx="4841915" cy="6051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Diferenciais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248995" y="1948101"/>
            <a:ext cx="7618809" cy="6972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Caminho da Roça se destaca pela atenção especial à produção local, oferecendo um sistema de entrega direta e garantindo a qualidade dos produtos.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8995" y="2890361"/>
            <a:ext cx="7618809" cy="6972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A plataforma também oferece ferramentas para conectar produtores e consumidores, fortalecendo as relações e incentivando a produção sustentável.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6248995" y="3832622"/>
            <a:ext cx="3700463" cy="1930122"/>
          </a:xfrm>
          <a:prstGeom prst="roundRect">
            <a:avLst>
              <a:gd name="adj" fmla="val 474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74500" y="4058126"/>
            <a:ext cx="2420898" cy="3025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Entrega Direta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474500" y="4491395"/>
            <a:ext cx="3249454" cy="10458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Redução de custos e tempo de entrega, garantindo a frescura dos produtos.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10167342" y="3832622"/>
            <a:ext cx="3700463" cy="1930122"/>
          </a:xfrm>
          <a:prstGeom prst="roundRect">
            <a:avLst>
              <a:gd name="adj" fmla="val 474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92847" y="4058126"/>
            <a:ext cx="2420898" cy="3025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Produção Local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0392847" y="4491395"/>
            <a:ext cx="3249454" cy="10458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Incentivo à produção local, fortalecendo a economia regional e a agricultura familiar.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8995" y="5980628"/>
            <a:ext cx="7618809" cy="1232892"/>
          </a:xfrm>
          <a:prstGeom prst="roundRect">
            <a:avLst>
              <a:gd name="adj" fmla="val 742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74500" y="6206133"/>
            <a:ext cx="2420898" cy="3025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Transparência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6474500" y="6639401"/>
            <a:ext cx="7167801" cy="3486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Informação completa sobre a origem dos produtos e o processo de produção.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6955" y="639008"/>
            <a:ext cx="4003715" cy="5004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50" dirty="0">
                <a:solidFill>
                  <a:srgbClr val="C6BFEE"/>
                </a:solidFill>
                <a:latin typeface="Prompt" panose="00000800000000000000" pitchFamily="34" charset="0"/>
                <a:ea typeface="Prompt" panose="00000800000000000000" pitchFamily="34" charset="-122"/>
                <a:cs typeface="Prompt" panose="00000800000000000000" pitchFamily="34" charset="-120"/>
              </a:rPr>
              <a:t>Agradecimento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6116955" y="3797816"/>
            <a:ext cx="7882890" cy="2881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dirty="0">
                <a:solidFill>
                  <a:srgbClr val="DAD8E9"/>
                </a:solidFill>
                <a:latin typeface="Mukta" panose="020B0000000000000000" pitchFamily="34" charset="0"/>
                <a:ea typeface="Mukta" panose="020B0000000000000000" pitchFamily="34" charset="-122"/>
                <a:cs typeface="Mukta" panose="020B0000000000000000" pitchFamily="34" charset="-120"/>
              </a:rPr>
              <a:t>Agradecemos pela oportunidade de apresentar o projeto Caminho da Roça.</a:t>
            </a:r>
            <a:endParaRPr lang="en-US" dirty="0">
              <a:solidFill>
                <a:srgbClr val="DAD8E9"/>
              </a:solidFill>
              <a:latin typeface="Mukta" panose="020B0000000000000000" pitchFamily="34" charset="0"/>
              <a:ea typeface="Mukta" panose="020B0000000000000000" pitchFamily="34" charset="-122"/>
              <a:cs typeface="Mukta" panose="020B0000000000000000" pitchFamily="34" charset="-12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3033</Words>
  <Application>WPS Presentation</Application>
  <PresentationFormat>On-screen Show (16:9)</PresentationFormat>
  <Paragraphs>128</Paragraphs>
  <Slides>7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SimSun</vt:lpstr>
      <vt:lpstr>Wingdings</vt:lpstr>
      <vt:lpstr>Prompt</vt:lpstr>
      <vt:lpstr>Prompt</vt:lpstr>
      <vt:lpstr>Prompt</vt:lpstr>
      <vt:lpstr>Mukta</vt:lpstr>
      <vt:lpstr>Mukta</vt:lpstr>
      <vt:lpstr>Mukta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fabri</cp:lastModifiedBy>
  <cp:revision>2</cp:revision>
  <dcterms:created xsi:type="dcterms:W3CDTF">2024-09-23T19:45:00Z</dcterms:created>
  <dcterms:modified xsi:type="dcterms:W3CDTF">2024-09-23T20:16:28Z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075024A6E0214DAB8CA9B8E21D2B0843_12</vt:lpwstr>
  </property>
  <property fmtid="{D5CDD505-2E9C-101B-9397-08002B2CF9AE}" pid="3" name="KSOProductBuildVer">
    <vt:lpwstr>1046-12.2.0.18283</vt:lpwstr>
  </property>
</Properties>
</file>